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sldIdLst>
    <p:sldId id="298" r:id="rId2"/>
    <p:sldId id="296" r:id="rId3"/>
    <p:sldId id="267" r:id="rId4"/>
    <p:sldId id="257" r:id="rId5"/>
    <p:sldId id="258" r:id="rId6"/>
    <p:sldId id="259" r:id="rId7"/>
    <p:sldId id="299" r:id="rId8"/>
    <p:sldId id="303" r:id="rId9"/>
    <p:sldId id="304" r:id="rId10"/>
    <p:sldId id="305" r:id="rId11"/>
    <p:sldId id="262" r:id="rId12"/>
    <p:sldId id="263" r:id="rId13"/>
    <p:sldId id="264" r:id="rId14"/>
    <p:sldId id="265" r:id="rId15"/>
    <p:sldId id="266" r:id="rId16"/>
    <p:sldId id="307" r:id="rId17"/>
    <p:sldId id="306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279" r:id="rId28"/>
    <p:sldId id="319" r:id="rId29"/>
    <p:sldId id="320" r:id="rId30"/>
    <p:sldId id="321" r:id="rId31"/>
    <p:sldId id="318" r:id="rId32"/>
    <p:sldId id="283" r:id="rId33"/>
    <p:sldId id="323" r:id="rId34"/>
    <p:sldId id="324" r:id="rId35"/>
    <p:sldId id="269" r:id="rId36"/>
  </p:sldIdLst>
  <p:sldSz cx="12192000" cy="6858000"/>
  <p:notesSz cx="6858000" cy="9144000"/>
  <p:embeddedFontLst>
    <p:embeddedFont>
      <p:font typeface="Berlin Sans FB" panose="020E0602020502020306" pitchFamily="34" charset="0"/>
      <p:regular r:id="rId38"/>
      <p:bold r:id="rId39"/>
    </p:embeddedFont>
    <p:embeddedFont>
      <p:font typeface="Cascadia Code Light" panose="020B0609020000020004" pitchFamily="49" charset="0"/>
      <p:regular r:id="rId40"/>
      <p:italic r:id="rId41"/>
    </p:embeddedFont>
    <p:embeddedFont>
      <p:font typeface="OCR A Extended" panose="02010509020102010303" pitchFamily="50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26"/>
    <a:srgbClr val="FFCA21"/>
    <a:srgbClr val="27A9A9"/>
    <a:srgbClr val="28A89C"/>
    <a:srgbClr val="28A2A8"/>
    <a:srgbClr val="208C7D"/>
    <a:srgbClr val="2CBEA8"/>
    <a:srgbClr val="27A996"/>
    <a:srgbClr val="70C8F8"/>
    <a:srgbClr val="1F8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7"/>
    <p:restoredTop sz="96966"/>
  </p:normalViewPr>
  <p:slideViewPr>
    <p:cSldViewPr snapToGrid="0">
      <p:cViewPr varScale="1">
        <p:scale>
          <a:sx n="111" d="100"/>
          <a:sy n="111" d="100"/>
        </p:scale>
        <p:origin x="708" y="78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85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11/02/2025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12" Type="http://schemas.openxmlformats.org/officeDocument/2006/relationships/image" Target="../media/image3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gif"/><Relationship Id="rId11" Type="http://schemas.openxmlformats.org/officeDocument/2006/relationships/image" Target="../media/image29.gif"/><Relationship Id="rId5" Type="http://schemas.openxmlformats.org/officeDocument/2006/relationships/image" Target="../media/image23.gif"/><Relationship Id="rId10" Type="http://schemas.openxmlformats.org/officeDocument/2006/relationships/image" Target="../media/image28.gif"/><Relationship Id="rId4" Type="http://schemas.openxmlformats.org/officeDocument/2006/relationships/image" Target="../media/image22.gif"/><Relationship Id="rId9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image" Target="../media/image50.gif"/><Relationship Id="rId3" Type="http://schemas.openxmlformats.org/officeDocument/2006/relationships/image" Target="../media/image35.gif"/><Relationship Id="rId7" Type="http://schemas.openxmlformats.org/officeDocument/2006/relationships/image" Target="../media/image38.gif"/><Relationship Id="rId12" Type="http://schemas.openxmlformats.org/officeDocument/2006/relationships/image" Target="../media/image18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gif"/><Relationship Id="rId11" Type="http://schemas.openxmlformats.org/officeDocument/2006/relationships/image" Target="../media/image49.gif"/><Relationship Id="rId5" Type="http://schemas.openxmlformats.org/officeDocument/2006/relationships/image" Target="../media/image44.gif"/><Relationship Id="rId10" Type="http://schemas.openxmlformats.org/officeDocument/2006/relationships/image" Target="../media/image48.gif"/><Relationship Id="rId4" Type="http://schemas.openxmlformats.org/officeDocument/2006/relationships/image" Target="../media/image39.gif"/><Relationship Id="rId9" Type="http://schemas.openxmlformats.org/officeDocument/2006/relationships/image" Target="../media/image47.gif"/><Relationship Id="rId1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Digital Signage Templates: Pokémon Go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386852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OCR A Extended" panose="02010509020102010303" pitchFamily="50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Machine learning </a:t>
            </a:r>
            <a:endParaRPr lang="el-GR" sz="4800" b="1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236174"/>
            <a:ext cx="12192000" cy="143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dirty="0">
                <a:latin typeface="OCR A Extended" panose="02010509020102010303" pitchFamily="50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NCSR Democritus &amp; University of Piraeus</a:t>
            </a:r>
          </a:p>
          <a:p>
            <a:pPr algn="ctr">
              <a:lnSpc>
                <a:spcPct val="200000"/>
              </a:lnSpc>
            </a:pPr>
            <a:r>
              <a:rPr lang="en-US" sz="1600" dirty="0">
                <a:latin typeface="OCR A Extended" panose="02010509020102010303" pitchFamily="50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Ioannis Kasionis &amp; Nikolas </a:t>
            </a:r>
            <a:r>
              <a:rPr lang="en-US" sz="1600" dirty="0" err="1">
                <a:latin typeface="OCR A Extended" panose="02010509020102010303" pitchFamily="50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Kavaklis</a:t>
            </a:r>
            <a:endParaRPr lang="en-US" sz="1600" dirty="0">
              <a:latin typeface="OCR A Extended" panose="02010509020102010303" pitchFamily="50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OCR A Extended" panose="02010509020102010303" pitchFamily="50" charset="0"/>
              </a:rPr>
              <a:t>Athens 2024</a:t>
            </a:r>
            <a:endParaRPr lang="en-US" sz="1400" dirty="0">
              <a:latin typeface="OCR A Extended" panose="02010509020102010303" pitchFamily="50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4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6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701560" y="79131"/>
            <a:ext cx="4800602" cy="1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73061" y="314281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Motivation</a:t>
            </a:r>
            <a:endParaRPr lang="el-GR" sz="3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1042" name="Picture 18" descr="Poke Ball | Pokémon Fano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2079748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Poke Ball | Pokémon Fano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63012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Poke Ball | Pokémon Fano Wiki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180502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54862" y="1980618"/>
            <a:ext cx="9047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Fine-grained recognition of visually similar objects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54862" y="3361718"/>
            <a:ext cx="9047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Avoiding the complexity of neural networks; focus on classical Machine Learning algorithms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54862" y="4912095"/>
            <a:ext cx="9047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Run on modest hardware (laptop) while still achieving reasonable performance</a:t>
            </a:r>
          </a:p>
        </p:txBody>
      </p:sp>
      <p:pic>
        <p:nvPicPr>
          <p:cNvPr id="39" name="Picture 38" descr="A pixel art of a green dragon&#10;&#10;Description automatically generated">
            <a:extLst>
              <a:ext uri="{FF2B5EF4-FFF2-40B4-BE49-F238E27FC236}">
                <a16:creationId xmlns:a16="http://schemas.microsoft.com/office/drawing/2014/main" id="{BC535C30-9A0F-76D0-3CE1-1DCFB1C5A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462" y="899056"/>
            <a:ext cx="902074" cy="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16447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78808" cy="886777"/>
          </a:xfrm>
        </p:spPr>
        <p:txBody>
          <a:bodyPr/>
          <a:lstStyle/>
          <a:p>
            <a:pPr algn="l"/>
            <a:r>
              <a:rPr lang="en-GB" dirty="0"/>
              <a:t>BIOME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1001" y="2410501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Development of the system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756" y="4309775"/>
            <a:ext cx="576263" cy="768350"/>
          </a:xfrm>
          <a:prstGeom prst="rect">
            <a:avLst/>
          </a:prstGeom>
        </p:spPr>
      </p:pic>
      <p:pic>
        <p:nvPicPr>
          <p:cNvPr id="6" name="Picture Placeholder 5" descr="A video game screen with trees and a house&#10;&#10;Description automatically generated">
            <a:extLst>
              <a:ext uri="{FF2B5EF4-FFF2-40B4-BE49-F238E27FC236}">
                <a16:creationId xmlns:a16="http://schemas.microsoft.com/office/drawing/2014/main" id="{5FC955D9-49ED-E8E5-3032-497A3FA370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7" r="1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870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78808" cy="886777"/>
          </a:xfrm>
        </p:spPr>
        <p:txBody>
          <a:bodyPr/>
          <a:lstStyle/>
          <a:p>
            <a:pPr algn="l"/>
            <a:r>
              <a:rPr lang="en-GB" dirty="0"/>
              <a:t>BIOME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410501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Classification of Pokémon species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756" y="5433496"/>
            <a:ext cx="576263" cy="76835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7C90275-06E7-63F0-6C24-A417F7FF9BE3}"/>
              </a:ext>
            </a:extLst>
          </p:cNvPr>
          <p:cNvGrpSpPr/>
          <p:nvPr/>
        </p:nvGrpSpPr>
        <p:grpSpPr>
          <a:xfrm>
            <a:off x="7241172" y="3595889"/>
            <a:ext cx="4472291" cy="2760949"/>
            <a:chOff x="0" y="0"/>
            <a:chExt cx="12192000" cy="9436099"/>
          </a:xfrm>
        </p:grpSpPr>
        <p:pic>
          <p:nvPicPr>
            <p:cNvPr id="30" name="Picture 29" descr="A video game screen shot of a game&#10;&#10;Description automatically generated">
              <a:extLst>
                <a:ext uri="{FF2B5EF4-FFF2-40B4-BE49-F238E27FC236}">
                  <a16:creationId xmlns:a16="http://schemas.microsoft.com/office/drawing/2014/main" id="{880D36D5-9413-98F9-2984-021BC505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9436099"/>
            </a:xfrm>
            <a:prstGeom prst="rect">
              <a:avLst/>
            </a:prstGeom>
          </p:spPr>
        </p:pic>
        <p:pic>
          <p:nvPicPr>
            <p:cNvPr id="31" name="Picture 30" descr="A pixel art of a bug&#10;&#10;Description automatically generated">
              <a:extLst>
                <a:ext uri="{FF2B5EF4-FFF2-40B4-BE49-F238E27FC236}">
                  <a16:creationId xmlns:a16="http://schemas.microsoft.com/office/drawing/2014/main" id="{B25CD1EA-B693-CB88-6542-445B4D407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692" y="2036461"/>
              <a:ext cx="1080000" cy="1080000"/>
            </a:xfrm>
            <a:prstGeom prst="rect">
              <a:avLst/>
            </a:prstGeom>
          </p:spPr>
        </p:pic>
        <p:pic>
          <p:nvPicPr>
            <p:cNvPr id="32" name="Picture 31" descr="A pixelated cartoon of a yellow animal&#10;&#10;Description automatically generated">
              <a:extLst>
                <a:ext uri="{FF2B5EF4-FFF2-40B4-BE49-F238E27FC236}">
                  <a16:creationId xmlns:a16="http://schemas.microsoft.com/office/drawing/2014/main" id="{89305C68-3CBE-0048-9735-D1D49E711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8611" y="3744275"/>
              <a:ext cx="1080000" cy="1080000"/>
            </a:xfrm>
            <a:prstGeom prst="rect">
              <a:avLst/>
            </a:prstGeom>
          </p:spPr>
        </p:pic>
        <p:pic>
          <p:nvPicPr>
            <p:cNvPr id="33" name="Picture 32" descr="A pixel art of a frog&#10;&#10;Description automatically generated">
              <a:extLst>
                <a:ext uri="{FF2B5EF4-FFF2-40B4-BE49-F238E27FC236}">
                  <a16:creationId xmlns:a16="http://schemas.microsoft.com/office/drawing/2014/main" id="{2871A25F-CD20-D42A-0F0F-636435D72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5772" y="867508"/>
              <a:ext cx="1080000" cy="1080000"/>
            </a:xfrm>
            <a:prstGeom prst="rect">
              <a:avLst/>
            </a:prstGeom>
          </p:spPr>
        </p:pic>
        <p:pic>
          <p:nvPicPr>
            <p:cNvPr id="34" name="Picture 33" descr="A pixelated cartoon of a turtle&#10;&#10;Description automatically generated">
              <a:extLst>
                <a:ext uri="{FF2B5EF4-FFF2-40B4-BE49-F238E27FC236}">
                  <a16:creationId xmlns:a16="http://schemas.microsoft.com/office/drawing/2014/main" id="{B6500DCB-17AA-4AA6-9DB1-C73898E24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4154" y="4738337"/>
              <a:ext cx="1080000" cy="1080000"/>
            </a:xfrm>
            <a:prstGeom prst="rect">
              <a:avLst/>
            </a:prstGeom>
          </p:spPr>
        </p:pic>
        <p:pic>
          <p:nvPicPr>
            <p:cNvPr id="35" name="Picture 34" descr="A pixel art of a cartoon animal&#10;&#10;Description automatically generated">
              <a:extLst>
                <a:ext uri="{FF2B5EF4-FFF2-40B4-BE49-F238E27FC236}">
                  <a16:creationId xmlns:a16="http://schemas.microsoft.com/office/drawing/2014/main" id="{65E3B316-89A0-1F75-28FD-E4FC6C94F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8275" y="3116460"/>
              <a:ext cx="1080000" cy="1080000"/>
            </a:xfrm>
            <a:prstGeom prst="rect">
              <a:avLst/>
            </a:prstGeom>
          </p:spPr>
        </p:pic>
        <p:pic>
          <p:nvPicPr>
            <p:cNvPr id="36" name="Picture 35" descr="A pixelated cartoon of a cow&#10;&#10;Description automatically generated">
              <a:extLst>
                <a:ext uri="{FF2B5EF4-FFF2-40B4-BE49-F238E27FC236}">
                  <a16:creationId xmlns:a16="http://schemas.microsoft.com/office/drawing/2014/main" id="{442AD9EF-0777-B1FB-D13C-FB713420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1355" y="3116460"/>
              <a:ext cx="1080000" cy="1080000"/>
            </a:xfrm>
            <a:prstGeom prst="rect">
              <a:avLst/>
            </a:prstGeom>
          </p:spPr>
        </p:pic>
        <p:pic>
          <p:nvPicPr>
            <p:cNvPr id="37" name="Picture 36" descr="A pixelated green creature with red shoes and legs&#10;&#10;Description automatically generated">
              <a:extLst>
                <a:ext uri="{FF2B5EF4-FFF2-40B4-BE49-F238E27FC236}">
                  <a16:creationId xmlns:a16="http://schemas.microsoft.com/office/drawing/2014/main" id="{F6D86655-5750-85EF-4834-CD45937A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15068" y="643515"/>
              <a:ext cx="1080000" cy="1080000"/>
            </a:xfrm>
            <a:prstGeom prst="rect">
              <a:avLst/>
            </a:prstGeom>
          </p:spPr>
        </p:pic>
        <p:pic>
          <p:nvPicPr>
            <p:cNvPr id="38" name="Picture 37" descr="A pixel art of a flower&#10;&#10;Description automatically generated">
              <a:extLst>
                <a:ext uri="{FF2B5EF4-FFF2-40B4-BE49-F238E27FC236}">
                  <a16:creationId xmlns:a16="http://schemas.microsoft.com/office/drawing/2014/main" id="{432BDF31-3763-2E9C-B2B6-EFFDA4C2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49901" y="3429000"/>
              <a:ext cx="1080000" cy="108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B3E6FB-2E00-19EF-CE8D-22A51B994282}"/>
                </a:ext>
              </a:extLst>
            </p:cNvPr>
            <p:cNvSpPr txBox="1"/>
            <p:nvPr/>
          </p:nvSpPr>
          <p:spPr>
            <a:xfrm>
              <a:off x="2047184" y="4570451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pic>
          <p:nvPicPr>
            <p:cNvPr id="40" name="Picture 39" descr="A pixel art of a blue dragon&#10;&#10;Description automatically generated">
              <a:extLst>
                <a:ext uri="{FF2B5EF4-FFF2-40B4-BE49-F238E27FC236}">
                  <a16:creationId xmlns:a16="http://schemas.microsoft.com/office/drawing/2014/main" id="{6559B3B0-DBF5-8101-EF3E-9BB6BEF10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23948" y="424488"/>
              <a:ext cx="1080000" cy="1080000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12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78808" cy="886777"/>
          </a:xfrm>
        </p:spPr>
        <p:txBody>
          <a:bodyPr/>
          <a:lstStyle/>
          <a:p>
            <a:pPr algn="l"/>
            <a:r>
              <a:rPr lang="en-GB" dirty="0"/>
              <a:t>BIOME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410501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Data augmentation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949" y="5433496"/>
            <a:ext cx="576263" cy="768350"/>
          </a:xfrm>
          <a:prstGeom prst="rect">
            <a:avLst/>
          </a:prstGeom>
        </p:spPr>
      </p:pic>
      <p:pic>
        <p:nvPicPr>
          <p:cNvPr id="6" name="Picture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8974D7-0DCB-BE40-3A81-7BCE0FE762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7" r="1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950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78808" cy="886777"/>
          </a:xfrm>
        </p:spPr>
        <p:txBody>
          <a:bodyPr/>
          <a:lstStyle/>
          <a:p>
            <a:pPr algn="l"/>
            <a:r>
              <a:rPr lang="en-GB" dirty="0"/>
              <a:t>BIOME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410499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Feature extraction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4158" y="4695366"/>
            <a:ext cx="576263" cy="768350"/>
          </a:xfrm>
          <a:prstGeom prst="rect">
            <a:avLst/>
          </a:prstGeom>
        </p:spPr>
      </p:pic>
      <p:pic>
        <p:nvPicPr>
          <p:cNvPr id="7" name="Picture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3C275D-3F5B-D5F2-B47B-EDA724FB9F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7" r="1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6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78808" cy="886777"/>
          </a:xfrm>
        </p:spPr>
        <p:txBody>
          <a:bodyPr/>
          <a:lstStyle/>
          <a:p>
            <a:pPr algn="l"/>
            <a:r>
              <a:rPr lang="en-GB" dirty="0"/>
              <a:t>BIOME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410499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Hyperparameter</a:t>
            </a:r>
            <a:r>
              <a:rPr lang="en-US" sz="2400" dirty="0">
                <a:solidFill>
                  <a:schemeClr val="tx1"/>
                </a:solidFill>
              </a:rPr>
              <a:t> tuning 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221" y="2561498"/>
            <a:ext cx="576263" cy="768350"/>
          </a:xfrm>
          <a:prstGeom prst="rect">
            <a:avLst/>
          </a:prstGeom>
        </p:spPr>
      </p:pic>
      <p:pic>
        <p:nvPicPr>
          <p:cNvPr id="6" name="Picture Placeholder 5" descr="A video game screen with rocks and plants&#10;&#10;Description automatically generated">
            <a:extLst>
              <a:ext uri="{FF2B5EF4-FFF2-40B4-BE49-F238E27FC236}">
                <a16:creationId xmlns:a16="http://schemas.microsoft.com/office/drawing/2014/main" id="{77D8A2A7-EAE5-FBC3-178F-DA79A89747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077" r="13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219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6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701560" y="79131"/>
            <a:ext cx="4800602" cy="1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87310" y="314281"/>
            <a:ext cx="4229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Dataset overview</a:t>
            </a:r>
            <a:endParaRPr lang="el-GR" sz="3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104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467628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805971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22805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89374" y="2229999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Pokémon Dataset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Organized into folders by species (e.g.</a:t>
            </a:r>
          </a:p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Charmander, Bulbasaur)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89374" y="3722230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No-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Pokémon</a:t>
            </a:r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 Dataset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Contains images without any Pokémon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89375" y="514431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Varying image qualities and bit-depths</a:t>
            </a:r>
          </a:p>
        </p:txBody>
      </p:sp>
      <p:pic>
        <p:nvPicPr>
          <p:cNvPr id="15" name="Picture 14" descr="A cartoon of a sea animal&#10;&#10;Description automatically generated">
            <a:extLst>
              <a:ext uri="{FF2B5EF4-FFF2-40B4-BE49-F238E27FC236}">
                <a16:creationId xmlns:a16="http://schemas.microsoft.com/office/drawing/2014/main" id="{92B1350C-26A6-9DB7-4A04-24187CDFF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313" y="343345"/>
            <a:ext cx="1581723" cy="158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04777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6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701559" y="79131"/>
            <a:ext cx="5020409" cy="1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94989" y="314281"/>
            <a:ext cx="4633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Data </a:t>
            </a:r>
            <a:r>
              <a:rPr lang="en-US" sz="31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Preprocessing</a:t>
            </a:r>
            <a:endParaRPr lang="el-GR" sz="31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50810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805971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271319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4" y="242436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Standardize image sizes (e.g. resized to 128×128)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74" y="3722230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Normalize bit-depth (convert to 8-bit RGB)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75" y="5187578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Consistent processing for both training and inference</a:t>
            </a:r>
          </a:p>
        </p:txBody>
      </p:sp>
      <p:pic>
        <p:nvPicPr>
          <p:cNvPr id="37" name="Picture 36" descr="A purple and yellow cartoon character&#10;&#10;Description automatically generated">
            <a:extLst>
              <a:ext uri="{FF2B5EF4-FFF2-40B4-BE49-F238E27FC236}">
                <a16:creationId xmlns:a16="http://schemas.microsoft.com/office/drawing/2014/main" id="{44E23BD7-C0E1-2AB0-46AF-2854D7A6A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966" y="577038"/>
            <a:ext cx="1247058" cy="12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50458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6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701559" y="79131"/>
            <a:ext cx="5020409" cy="1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94989" y="314281"/>
            <a:ext cx="4633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Data augmentation</a:t>
            </a:r>
            <a:endParaRPr lang="el-GR" sz="31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2255594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032177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3" y="2171853"/>
            <a:ext cx="9047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Augmentation techniques used:</a:t>
            </a:r>
          </a:p>
          <a:p>
            <a:endParaRPr 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Horizontal flipping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Random rotation (up to 30°)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Random brightness/contrast adjustments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Gaussian noise injection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73" y="4794548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Implemented via Albumentations; both original and augmented images are used for training</a:t>
            </a:r>
          </a:p>
        </p:txBody>
      </p:sp>
      <p:pic>
        <p:nvPicPr>
          <p:cNvPr id="18" name="Picture 17" descr="A cartoon bear on a black background&#10;&#10;Description automatically generated">
            <a:extLst>
              <a:ext uri="{FF2B5EF4-FFF2-40B4-BE49-F238E27FC236}">
                <a16:creationId xmlns:a16="http://schemas.microsoft.com/office/drawing/2014/main" id="{215FBEA3-0B67-B085-CCD5-F06F65D0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556" y="719888"/>
            <a:ext cx="1866285" cy="1866285"/>
          </a:xfrm>
          <a:prstGeom prst="rect">
            <a:avLst/>
          </a:prstGeom>
        </p:spPr>
      </p:pic>
      <p:pic>
        <p:nvPicPr>
          <p:cNvPr id="19" name="Picture 18" descr="A cartoon bear with a circle on its back&#10;&#10;Description automatically generated">
            <a:extLst>
              <a:ext uri="{FF2B5EF4-FFF2-40B4-BE49-F238E27FC236}">
                <a16:creationId xmlns:a16="http://schemas.microsoft.com/office/drawing/2014/main" id="{1A2DD05C-F7C5-5A9E-B143-C57FDE2DE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093" y="120995"/>
            <a:ext cx="1918066" cy="19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4084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6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701559" y="79131"/>
            <a:ext cx="5020409" cy="1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94989" y="314281"/>
            <a:ext cx="4633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Feature Extraction</a:t>
            </a:r>
            <a:endParaRPr lang="el-GR" sz="31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2255594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032177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3" y="2171853"/>
            <a:ext cx="9047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Features used:</a:t>
            </a:r>
          </a:p>
          <a:p>
            <a:endParaRPr 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HOG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Captures gradient and shape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LBP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Captures texture features in LAB color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Color Histograms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In HSV and LAB spaces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73" y="4794548"/>
            <a:ext cx="9202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Originally included SIFT features (for local descriptors), but these were disabled to reduce training time</a:t>
            </a:r>
          </a:p>
        </p:txBody>
      </p:sp>
      <p:pic>
        <p:nvPicPr>
          <p:cNvPr id="11" name="Picture 10" descr="A pixel art of a bug&#10;&#10;Description automatically generated">
            <a:extLst>
              <a:ext uri="{FF2B5EF4-FFF2-40B4-BE49-F238E27FC236}">
                <a16:creationId xmlns:a16="http://schemas.microsoft.com/office/drawing/2014/main" id="{B25CD1EA-B693-CB88-6542-445B4D407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398" y="60666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57938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okemon Emerald Intro Wallpaper : r/poke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2" y="465983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ADC26"/>
                </a:solidFill>
                <a:latin typeface="Berlin Sans FB" panose="020E0602020502020306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Who</a:t>
            </a:r>
            <a:r>
              <a:rPr lang="en-US" sz="7200" b="1" dirty="0">
                <a:solidFill>
                  <a:srgbClr val="FFCA21"/>
                </a:solidFill>
                <a:latin typeface="Berlin Sans FB" panose="020E0602020502020306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is that…</a:t>
            </a:r>
            <a:endParaRPr lang="el-GR" sz="7200" b="1" dirty="0">
              <a:solidFill>
                <a:srgbClr val="FFCA21"/>
              </a:solidFill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751055"/>
            <a:ext cx="12192000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NCSR Democritus &amp; University of Piraeus</a:t>
            </a:r>
          </a:p>
          <a:p>
            <a:pPr algn="ctr">
              <a:lnSpc>
                <a:spcPct val="200000"/>
              </a:lnSpc>
            </a:pP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Athens 2024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Berlin Sans FB" panose="020E0602020502020306" pitchFamily="34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5" name="Picture 2" descr="Pokémon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39" y="2163932"/>
            <a:ext cx="6884715" cy="25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1130082">
            <a:off x="9263244" y="2940621"/>
            <a:ext cx="17288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accent4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</a:rPr>
              <a:t>?!</a:t>
            </a:r>
            <a:endParaRPr lang="el-GR" sz="13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82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4" y="314281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798273" y="79130"/>
            <a:ext cx="4826977" cy="1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94989" y="314281"/>
            <a:ext cx="4633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HOG Features</a:t>
            </a:r>
            <a:endParaRPr lang="el-GR" sz="31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25111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7" y="320304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6" y="5031700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3" y="216737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Computes gradients in localized regions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73" y="3119304"/>
            <a:ext cx="9047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Parameters: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Orientations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Pixels per cell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8×8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Cells per block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2×2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73" y="4947959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Provides shape and edge information</a:t>
            </a:r>
          </a:p>
        </p:txBody>
      </p:sp>
      <p:pic>
        <p:nvPicPr>
          <p:cNvPr id="12" name="Picture 11" descr="A pixelated cartoon of a cat&#10;&#10;Description automatically generated">
            <a:extLst>
              <a:ext uri="{FF2B5EF4-FFF2-40B4-BE49-F238E27FC236}">
                <a16:creationId xmlns:a16="http://schemas.microsoft.com/office/drawing/2014/main" id="{728C7F83-BE35-88B3-36AC-B9921CE37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966" y="60666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15780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6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455373" y="79130"/>
            <a:ext cx="6198579" cy="1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1557" y="314281"/>
            <a:ext cx="570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LBP &amp; Color Histograms</a:t>
            </a:r>
            <a:endParaRPr lang="el-GR" sz="31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50810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805971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4940692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4" y="2148006"/>
            <a:ext cx="9047113" cy="95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LBP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Computes local binary patterns for texture.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*Applied in LAB space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72" y="3568342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Color Histograms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Capture color distribution in HSV and LAB spaces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73" y="4856951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Combined features form a robust representation</a:t>
            </a:r>
          </a:p>
        </p:txBody>
      </p:sp>
      <p:pic>
        <p:nvPicPr>
          <p:cNvPr id="12" name="Picture 11" descr="A pixelated green creature with red shoes and legs&#10;&#10;Description automatically generated">
            <a:extLst>
              <a:ext uri="{FF2B5EF4-FFF2-40B4-BE49-F238E27FC236}">
                <a16:creationId xmlns:a16="http://schemas.microsoft.com/office/drawing/2014/main" id="{F6D86655-5750-85EF-4834-CD45937A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952" y="5030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6761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455373" y="79130"/>
            <a:ext cx="6198579" cy="13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1556" y="257783"/>
            <a:ext cx="5706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Dimensionality Reduction (PCA)</a:t>
            </a:r>
            <a:endParaRPr lang="el-GR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50810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805971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271319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2" y="242436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Optional PCA step to reduce feature dimensionality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74" y="3722230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Helps speed up training and inference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73" y="5187578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Retains 95% of variance (dummy value; can be tuned)</a:t>
            </a:r>
          </a:p>
        </p:txBody>
      </p:sp>
      <p:pic>
        <p:nvPicPr>
          <p:cNvPr id="14" name="Picture 13" descr="A pixel art of an owl&#10;&#10;Description automatically generated">
            <a:extLst>
              <a:ext uri="{FF2B5EF4-FFF2-40B4-BE49-F238E27FC236}">
                <a16:creationId xmlns:a16="http://schemas.microsoft.com/office/drawing/2014/main" id="{69AB602C-8B98-8A2E-74B1-EA6D211A7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443" y="75730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7972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04841" y="149240"/>
            <a:ext cx="5802927" cy="114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3198" y="457982"/>
            <a:ext cx="570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Image Segmentation</a:t>
            </a:r>
            <a:endParaRPr lang="el-GR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50810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805971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271319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2" y="242436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Uses a recursive tiling strategy to segment images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71" y="3568342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Splits images into candidate regions that might contain a Pokémon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70" y="5033690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Ensures that small regions and background are handled appropriately</a:t>
            </a:r>
          </a:p>
        </p:txBody>
      </p:sp>
      <p:pic>
        <p:nvPicPr>
          <p:cNvPr id="12" name="Picture 11" descr="A pixel art of a reindeer&#10;&#10;Description automatically generated">
            <a:extLst>
              <a:ext uri="{FF2B5EF4-FFF2-40B4-BE49-F238E27FC236}">
                <a16:creationId xmlns:a16="http://schemas.microsoft.com/office/drawing/2014/main" id="{90729D6F-6CD1-A526-BE3B-4AC718F6E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410" y="70548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62346"/>
      </p:ext>
    </p:extLst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04841" y="149240"/>
            <a:ext cx="6084282" cy="13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93876" y="386379"/>
            <a:ext cx="5706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Binary Classification Pipeline</a:t>
            </a: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50810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805971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271319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2" y="242436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Determines whether an image contains any Pokémon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69" y="3722230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Uses engineered features and scaling (with optional PCA)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69" y="5187578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Hyperparameter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 tuning is performed (dummy scores later)</a:t>
            </a:r>
          </a:p>
        </p:txBody>
      </p:sp>
      <p:pic>
        <p:nvPicPr>
          <p:cNvPr id="13" name="Picture 12" descr="A pixel art of a green dragon&#10;&#10;Description automatically generated">
            <a:extLst>
              <a:ext uri="{FF2B5EF4-FFF2-40B4-BE49-F238E27FC236}">
                <a16:creationId xmlns:a16="http://schemas.microsoft.com/office/drawing/2014/main" id="{BC535C30-9A0F-76D0-3CE1-1DCFB1C5A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123" y="96563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52593"/>
      </p:ext>
    </p:extLst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04840" y="149240"/>
            <a:ext cx="6559068" cy="13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89504" y="391886"/>
            <a:ext cx="5789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Multi-class Classification Pipeline</a:t>
            </a: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50810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805971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271319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2" y="242436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Classifies the specific Pokémon species if detected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69" y="3722230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Uses the same feature extraction and scaling pipeline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69" y="5033690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Multiple models (e.g. Random Forest, SVM,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XGBoost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) are evaluated</a:t>
            </a:r>
          </a:p>
        </p:txBody>
      </p:sp>
      <p:pic>
        <p:nvPicPr>
          <p:cNvPr id="12" name="Picture 11" descr="A green dragon with red wings&#10;&#10;Description automatically generated">
            <a:extLst>
              <a:ext uri="{FF2B5EF4-FFF2-40B4-BE49-F238E27FC236}">
                <a16:creationId xmlns:a16="http://schemas.microsoft.com/office/drawing/2014/main" id="{B84ABC77-CFFD-EDE3-9E8D-C8A2AA676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920" y="558867"/>
            <a:ext cx="1656897" cy="16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44926"/>
      </p:ext>
    </p:extLst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04840" y="149240"/>
            <a:ext cx="6559068" cy="13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89504" y="391886"/>
            <a:ext cx="5789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Hyperparameter</a:t>
            </a: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 Tuning Process</a:t>
            </a: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50810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805971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271319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2" y="242436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GridSearchCV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 is used for tuning classifier parameters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69" y="3722230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Cross-validation (3-fold) ensures robust performance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69" y="5033690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Separate grids are defined for binary and multi-class classifiers</a:t>
            </a:r>
          </a:p>
        </p:txBody>
      </p:sp>
      <p:pic>
        <p:nvPicPr>
          <p:cNvPr id="14" name="Picture 13" descr="A pixel art of a bird&#10;&#10;Description automatically generated">
            <a:extLst>
              <a:ext uri="{FF2B5EF4-FFF2-40B4-BE49-F238E27FC236}">
                <a16:creationId xmlns:a16="http://schemas.microsoft.com/office/drawing/2014/main" id="{44AAB0EF-4911-B8FA-95E7-B997D4D56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907" y="1057626"/>
            <a:ext cx="967155" cy="9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85432"/>
      </p:ext>
    </p:extLst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9EBC0D5-3F55-8B2A-1309-DFD6B43F8AA6}"/>
              </a:ext>
            </a:extLst>
          </p:cNvPr>
          <p:cNvGrpSpPr/>
          <p:nvPr/>
        </p:nvGrpSpPr>
        <p:grpSpPr>
          <a:xfrm>
            <a:off x="0" y="-1289050"/>
            <a:ext cx="12192000" cy="9436099"/>
            <a:chOff x="0" y="-1289050"/>
            <a:chExt cx="12192000" cy="9436099"/>
          </a:xfrm>
        </p:grpSpPr>
        <p:pic>
          <p:nvPicPr>
            <p:cNvPr id="3" name="Picture 2" descr="A video game screen with trees and grass&#10;&#10;Description automatically generated">
              <a:extLst>
                <a:ext uri="{FF2B5EF4-FFF2-40B4-BE49-F238E27FC236}">
                  <a16:creationId xmlns:a16="http://schemas.microsoft.com/office/drawing/2014/main" id="{A58F3EC2-9150-A6A4-FF53-0AB969B6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89050"/>
              <a:ext cx="12192000" cy="9436099"/>
            </a:xfrm>
            <a:prstGeom prst="rect">
              <a:avLst/>
            </a:prstGeom>
          </p:spPr>
        </p:pic>
        <p:pic>
          <p:nvPicPr>
            <p:cNvPr id="8" name="Picture 7" descr="A purple and yellow cartoon character&#10;&#10;Description automatically generated">
              <a:extLst>
                <a:ext uri="{FF2B5EF4-FFF2-40B4-BE49-F238E27FC236}">
                  <a16:creationId xmlns:a16="http://schemas.microsoft.com/office/drawing/2014/main" id="{44E23BD7-C0E1-2AB0-46AF-2854D7A6A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7976" y="-8213"/>
              <a:ext cx="1080000" cy="1080000"/>
            </a:xfrm>
            <a:prstGeom prst="rect">
              <a:avLst/>
            </a:prstGeom>
          </p:spPr>
        </p:pic>
        <p:pic>
          <p:nvPicPr>
            <p:cNvPr id="10" name="Picture 9" descr="A pixel art of an owl&#10;&#10;Description automatically generated">
              <a:extLst>
                <a:ext uri="{FF2B5EF4-FFF2-40B4-BE49-F238E27FC236}">
                  <a16:creationId xmlns:a16="http://schemas.microsoft.com/office/drawing/2014/main" id="{69AB602C-8B98-8A2E-74B1-EA6D211A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3050" y="2348999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 descr="A pixelated cartoon of a monster&#10;&#10;Description automatically generated">
              <a:extLst>
                <a:ext uri="{FF2B5EF4-FFF2-40B4-BE49-F238E27FC236}">
                  <a16:creationId xmlns:a16="http://schemas.microsoft.com/office/drawing/2014/main" id="{552DE359-C045-BA9A-DD82-11E5B1581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8323" y="4998581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 descr="A pixelated image of a goat&#10;&#10;Description automatically generated">
              <a:extLst>
                <a:ext uri="{FF2B5EF4-FFF2-40B4-BE49-F238E27FC236}">
                  <a16:creationId xmlns:a16="http://schemas.microsoft.com/office/drawing/2014/main" id="{006DD261-96A9-51C1-D6E7-B2900136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5780" y="2484125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 descr="A pixelated cartoon of a cat&#10;&#10;Description automatically generated">
              <a:extLst>
                <a:ext uri="{FF2B5EF4-FFF2-40B4-BE49-F238E27FC236}">
                  <a16:creationId xmlns:a16="http://schemas.microsoft.com/office/drawing/2014/main" id="{728C7F83-BE35-88B3-36AC-B9921CE3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681" y="2221183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 descr="A pixel art of a robot&#10;&#10;Description automatically generated">
              <a:extLst>
                <a:ext uri="{FF2B5EF4-FFF2-40B4-BE49-F238E27FC236}">
                  <a16:creationId xmlns:a16="http://schemas.microsoft.com/office/drawing/2014/main" id="{36CC246E-C5F5-3978-B663-30CA897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7976" y="2221184"/>
              <a:ext cx="1080000" cy="1080000"/>
            </a:xfrm>
            <a:prstGeom prst="rect">
              <a:avLst/>
            </a:prstGeom>
          </p:spPr>
        </p:pic>
        <p:pic>
          <p:nvPicPr>
            <p:cNvPr id="20" name="Picture 19" descr="A pixelated animal with a black background&#10;&#10;Description automatically generated">
              <a:extLst>
                <a:ext uri="{FF2B5EF4-FFF2-40B4-BE49-F238E27FC236}">
                  <a16:creationId xmlns:a16="http://schemas.microsoft.com/office/drawing/2014/main" id="{683B9A61-2FF4-0892-906B-306881DE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06400" y="4775587"/>
              <a:ext cx="1080000" cy="1080000"/>
            </a:xfrm>
            <a:prstGeom prst="rect">
              <a:avLst/>
            </a:prstGeom>
          </p:spPr>
        </p:pic>
        <p:pic>
          <p:nvPicPr>
            <p:cNvPr id="22" name="Picture 21" descr="A pixel art of a robot&#10;&#10;Description automatically generated">
              <a:extLst>
                <a:ext uri="{FF2B5EF4-FFF2-40B4-BE49-F238E27FC236}">
                  <a16:creationId xmlns:a16="http://schemas.microsoft.com/office/drawing/2014/main" id="{2297AED3-7CDF-FD6E-52C5-54CF119C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4988" y="2427549"/>
              <a:ext cx="1080000" cy="1080000"/>
            </a:xfrm>
            <a:prstGeom prst="rect">
              <a:avLst/>
            </a:prstGeom>
          </p:spPr>
        </p:pic>
        <p:pic>
          <p:nvPicPr>
            <p:cNvPr id="24" name="Picture 23" descr="A pixel art of a bird&#10;&#10;Description automatically generated">
              <a:extLst>
                <a:ext uri="{FF2B5EF4-FFF2-40B4-BE49-F238E27FC236}">
                  <a16:creationId xmlns:a16="http://schemas.microsoft.com/office/drawing/2014/main" id="{795FF9C7-173B-F5B0-23E7-C509A10E2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12271" y="5273011"/>
              <a:ext cx="1080000" cy="1080000"/>
            </a:xfrm>
            <a:prstGeom prst="rect">
              <a:avLst/>
            </a:prstGeom>
          </p:spPr>
        </p:pic>
        <p:pic>
          <p:nvPicPr>
            <p:cNvPr id="26" name="Picture 25" descr="A pixel art of a green dragon&#10;&#10;Description automatically generated">
              <a:extLst>
                <a:ext uri="{FF2B5EF4-FFF2-40B4-BE49-F238E27FC236}">
                  <a16:creationId xmlns:a16="http://schemas.microsoft.com/office/drawing/2014/main" id="{BC535C30-9A0F-76D0-3CE1-1DCFB1C5A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84342" y="490701"/>
              <a:ext cx="1080000" cy="1080000"/>
            </a:xfrm>
            <a:prstGeom prst="rect">
              <a:avLst/>
            </a:prstGeom>
          </p:spPr>
        </p:pic>
        <p:pic>
          <p:nvPicPr>
            <p:cNvPr id="28" name="Picture 27" descr="A pixel art of a yellow monster&#10;&#10;Description automatically generated">
              <a:extLst>
                <a:ext uri="{FF2B5EF4-FFF2-40B4-BE49-F238E27FC236}">
                  <a16:creationId xmlns:a16="http://schemas.microsoft.com/office/drawing/2014/main" id="{718D7253-403E-F12A-C24E-0684E028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63625" y="3357559"/>
              <a:ext cx="1080000" cy="108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8E84D1-2BF1-75ED-D23E-5C71D47DB022}"/>
                </a:ext>
              </a:extLst>
            </p:cNvPr>
            <p:cNvSpPr txBox="1"/>
            <p:nvPr/>
          </p:nvSpPr>
          <p:spPr>
            <a:xfrm>
              <a:off x="2815429" y="5681774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9675DB-8BA1-87A1-D189-FD57BE05ADD3}"/>
                </a:ext>
              </a:extLst>
            </p:cNvPr>
            <p:cNvSpPr txBox="1"/>
            <p:nvPr/>
          </p:nvSpPr>
          <p:spPr>
            <a:xfrm>
              <a:off x="9120013" y="6108432"/>
              <a:ext cx="10823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</p:grpSp>
      <p:pic>
        <p:nvPicPr>
          <p:cNvPr id="17414" name="Picture 6" descr="Pokemon Yellow Part #34 - Speed Run Strats - 151 Speed Run - Part 1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6"/>
          <a:stretch/>
        </p:blipFill>
        <p:spPr bwMode="auto">
          <a:xfrm>
            <a:off x="3178791" y="8343910"/>
            <a:ext cx="6305551" cy="40737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0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7616 L 0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00976 -1.052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5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316511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614377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6" y="5331869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2" y="2232770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Model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Random Forest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68" y="3508311"/>
            <a:ext cx="9047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Best Parameters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n estimators = 150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max depth = 20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67" y="5248128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Validation Accuracy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85% (dummy score)</a:t>
            </a:r>
          </a:p>
        </p:txBody>
      </p:sp>
      <p:pic>
        <p:nvPicPr>
          <p:cNvPr id="12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97498" y="131383"/>
            <a:ext cx="4989594" cy="10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86778" y="343476"/>
            <a:ext cx="4422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Binary Classifier</a:t>
            </a:r>
          </a:p>
        </p:txBody>
      </p:sp>
      <p:pic>
        <p:nvPicPr>
          <p:cNvPr id="15" name="Picture 14" descr="A pixelated cartoon of a dog&#10;&#10;Description automatically generated">
            <a:extLst>
              <a:ext uri="{FF2B5EF4-FFF2-40B4-BE49-F238E27FC236}">
                <a16:creationId xmlns:a16="http://schemas.microsoft.com/office/drawing/2014/main" id="{01482F7F-0892-6426-AAF9-9FFF6237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60" y="639984"/>
            <a:ext cx="1328153" cy="13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76295"/>
      </p:ext>
    </p:extLst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238762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3393374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483102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1" y="230388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Model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Random Forest (for example)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69" y="3287308"/>
            <a:ext cx="9047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Best Parameters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n estimators = 200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max depth =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min samples split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min samples leaf = 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69" y="5399361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Validation Accuracy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 78% (dummy score)</a:t>
            </a:r>
          </a:p>
        </p:txBody>
      </p:sp>
      <p:pic>
        <p:nvPicPr>
          <p:cNvPr id="12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97498" y="131383"/>
            <a:ext cx="4989594" cy="12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77638" y="235110"/>
            <a:ext cx="4029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Multi-class Classifier</a:t>
            </a:r>
          </a:p>
        </p:txBody>
      </p:sp>
      <p:pic>
        <p:nvPicPr>
          <p:cNvPr id="14" name="Picture 13" descr="A pixel art of a cartoon animal&#10;&#10;Description automatically generated">
            <a:extLst>
              <a:ext uri="{FF2B5EF4-FFF2-40B4-BE49-F238E27FC236}">
                <a16:creationId xmlns:a16="http://schemas.microsoft.com/office/drawing/2014/main" id="{65E3B316-89A0-1F75-28FD-E4FC6C94F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106" y="663266"/>
            <a:ext cx="1298124" cy="12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92903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C74DE91-3E8E-BBDC-022F-82D070634FFC}"/>
              </a:ext>
            </a:extLst>
          </p:cNvPr>
          <p:cNvGrpSpPr/>
          <p:nvPr/>
        </p:nvGrpSpPr>
        <p:grpSpPr>
          <a:xfrm>
            <a:off x="2507389" y="2353785"/>
            <a:ext cx="4480725" cy="1545508"/>
            <a:chOff x="1609523" y="331526"/>
            <a:chExt cx="4480725" cy="15455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C25F-3866-CA09-73E5-FD2D9C6D351F}"/>
                </a:ext>
              </a:extLst>
            </p:cNvPr>
            <p:cNvSpPr txBox="1"/>
            <p:nvPr/>
          </p:nvSpPr>
          <p:spPr>
            <a:xfrm>
              <a:off x="3569826" y="519505"/>
              <a:ext cx="19239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OCR A Extended" panose="02010509020102010303" pitchFamily="50" charset="0"/>
                </a:rPr>
                <a:t>Giannis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447D2-5EFE-59CA-AF02-68516FD0EB92}"/>
                </a:ext>
              </a:extLst>
            </p:cNvPr>
            <p:cNvSpPr txBox="1"/>
            <p:nvPr/>
          </p:nvSpPr>
          <p:spPr>
            <a:xfrm>
              <a:off x="2361143" y="1262193"/>
              <a:ext cx="617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OCR A Extended" panose="02010509020102010303" pitchFamily="50" charset="0"/>
                </a:rPr>
                <a:t>15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FB83C-9714-0078-045E-EDA1BC6AB286}"/>
                </a:ext>
              </a:extLst>
            </p:cNvPr>
            <p:cNvSpPr txBox="1"/>
            <p:nvPr/>
          </p:nvSpPr>
          <p:spPr>
            <a:xfrm>
              <a:off x="3977230" y="1323748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4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OCR A Extended" panose="02010509020102010303" pitchFamily="50" charset="0"/>
                </a:rPr>
                <a:t>45/45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073" y="5971355"/>
            <a:ext cx="5771921" cy="646331"/>
          </a:xfrm>
        </p:spPr>
        <p:txBody>
          <a:bodyPr/>
          <a:lstStyle/>
          <a:p>
            <a:r>
              <a:rPr lang="en-GB" sz="4000" dirty="0"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OCR A Extended" panose="02010509020102010303" pitchFamily="50" charset="0"/>
              </a:rPr>
              <a:t>Presenters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6004B4-1EB3-3FDD-C628-E0EC52CC1C20}"/>
              </a:ext>
            </a:extLst>
          </p:cNvPr>
          <p:cNvGrpSpPr/>
          <p:nvPr/>
        </p:nvGrpSpPr>
        <p:grpSpPr>
          <a:xfrm>
            <a:off x="7212098" y="2353785"/>
            <a:ext cx="4437899" cy="1545508"/>
            <a:chOff x="1652349" y="331526"/>
            <a:chExt cx="4437899" cy="15455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0F2701-B2C6-CE3D-F2CF-989FED2670FD}"/>
                </a:ext>
              </a:extLst>
            </p:cNvPr>
            <p:cNvSpPr txBox="1"/>
            <p:nvPr/>
          </p:nvSpPr>
          <p:spPr>
            <a:xfrm>
              <a:off x="3568161" y="493964"/>
              <a:ext cx="19239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Nikolas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5D25ED-6FF8-5408-F744-EB73A8F2F999}"/>
                </a:ext>
              </a:extLst>
            </p:cNvPr>
            <p:cNvSpPr txBox="1"/>
            <p:nvPr/>
          </p:nvSpPr>
          <p:spPr>
            <a:xfrm>
              <a:off x="2347990" y="1270255"/>
              <a:ext cx="617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570D4-5680-29F3-FDF2-547263A16E76}"/>
                </a:ext>
              </a:extLst>
            </p:cNvPr>
            <p:cNvSpPr txBox="1"/>
            <p:nvPr/>
          </p:nvSpPr>
          <p:spPr>
            <a:xfrm>
              <a:off x="4089868" y="1301033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40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45/45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C00C9FA-5FC8-059D-10CB-FA81574A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52349" y="402712"/>
              <a:ext cx="1842072" cy="92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65358"/>
      </p:ext>
    </p:extLst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2535674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71" y="4582564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1" y="2451933"/>
            <a:ext cx="9047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Binary Classification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Accuracy: 85%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Precision: 90%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Recall: 80%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F1-Score: 85%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71" y="4476498"/>
            <a:ext cx="9047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Multi-class Classification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Overall Accuracy: 78%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Macro F1-Score: 75%</a:t>
            </a:r>
          </a:p>
        </p:txBody>
      </p:sp>
      <p:pic>
        <p:nvPicPr>
          <p:cNvPr id="12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97498" y="131383"/>
            <a:ext cx="4989594" cy="12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77638" y="235110"/>
            <a:ext cx="4029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Evaluation Metrics</a:t>
            </a:r>
          </a:p>
        </p:txBody>
      </p:sp>
      <p:pic>
        <p:nvPicPr>
          <p:cNvPr id="15" name="Picture 14" descr="A pixelated cartoon of an owl&#10;&#10;Description automatically generated">
            <a:extLst>
              <a:ext uri="{FF2B5EF4-FFF2-40B4-BE49-F238E27FC236}">
                <a16:creationId xmlns:a16="http://schemas.microsoft.com/office/drawing/2014/main" id="{29550510-AEA7-4832-0028-36A71CD0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091" y="732811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15939"/>
      </p:ext>
    </p:extLst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04840" y="149240"/>
            <a:ext cx="6559068" cy="13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89504" y="583612"/>
            <a:ext cx="5789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Challenges &amp; Limitations</a:t>
            </a: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508105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3373258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4471040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2" y="2424364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Features may not capture all fine-grained details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69" y="3289517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Memory and computational constraints on a laptop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69" y="4233411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Low confidence predictions and overlapping feature distributions</a:t>
            </a:r>
          </a:p>
        </p:txBody>
      </p:sp>
      <p:pic>
        <p:nvPicPr>
          <p:cNvPr id="12" name="Picture 11" descr="A cartoon of a dragon&#10;&#10;Description automatically generated">
            <a:extLst>
              <a:ext uri="{FF2B5EF4-FFF2-40B4-BE49-F238E27FC236}">
                <a16:creationId xmlns:a16="http://schemas.microsoft.com/office/drawing/2014/main" id="{326615D9-DBE2-067D-F4E2-9191357F0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167" y="543450"/>
            <a:ext cx="1741444" cy="1741444"/>
          </a:xfrm>
          <a:prstGeom prst="rect">
            <a:avLst/>
          </a:prstGeom>
        </p:spPr>
      </p:pic>
      <p:pic>
        <p:nvPicPr>
          <p:cNvPr id="1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5590109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9369" y="5506368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Limited dataset size and variability</a:t>
            </a:r>
          </a:p>
        </p:txBody>
      </p:sp>
    </p:spTree>
    <p:extLst>
      <p:ext uri="{BB962C8B-B14F-4D97-AF65-F5344CB8AC3E}">
        <p14:creationId xmlns:p14="http://schemas.microsoft.com/office/powerpoint/2010/main" val="1122510062"/>
      </p:ext>
    </p:extLst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855E10C-A7F1-AB93-6AF6-0CE8B3283BC2}"/>
              </a:ext>
            </a:extLst>
          </p:cNvPr>
          <p:cNvGrpSpPr/>
          <p:nvPr/>
        </p:nvGrpSpPr>
        <p:grpSpPr>
          <a:xfrm>
            <a:off x="0" y="-6084913"/>
            <a:ext cx="12192000" cy="12942913"/>
            <a:chOff x="0" y="-6084913"/>
            <a:chExt cx="12192000" cy="12942913"/>
          </a:xfrm>
        </p:grpSpPr>
        <p:pic>
          <p:nvPicPr>
            <p:cNvPr id="7" name="Picture 6" descr="A video game screen with trees and a river&#10;&#10;Description automatically generated">
              <a:extLst>
                <a:ext uri="{FF2B5EF4-FFF2-40B4-BE49-F238E27FC236}">
                  <a16:creationId xmlns:a16="http://schemas.microsoft.com/office/drawing/2014/main" id="{34A6F393-81EB-79C7-CA26-4ECD0BF57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95"/>
            <a:stretch/>
          </p:blipFill>
          <p:spPr>
            <a:xfrm>
              <a:off x="0" y="-6084913"/>
              <a:ext cx="12192000" cy="12942913"/>
            </a:xfrm>
            <a:prstGeom prst="rect">
              <a:avLst/>
            </a:prstGeom>
          </p:spPr>
        </p:pic>
        <p:pic>
          <p:nvPicPr>
            <p:cNvPr id="10" name="Picture 9" descr="A pixelated cartoon of a tiger&#10;&#10;Description automatically generated">
              <a:extLst>
                <a:ext uri="{FF2B5EF4-FFF2-40B4-BE49-F238E27FC236}">
                  <a16:creationId xmlns:a16="http://schemas.microsoft.com/office/drawing/2014/main" id="{429ACDA4-7607-E2EC-64FF-BBF11BA37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488" y="4241252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 descr="A pixelated cartoon of a cat&#10;&#10;Description automatically generated">
              <a:extLst>
                <a:ext uri="{FF2B5EF4-FFF2-40B4-BE49-F238E27FC236}">
                  <a16:creationId xmlns:a16="http://schemas.microsoft.com/office/drawing/2014/main" id="{B9FCB5CF-6755-EE78-3AC8-26B2FD3F6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2640" y="1353706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 descr="A pixelated cartoon of a rabbit&#10;&#10;Description automatically generated">
              <a:extLst>
                <a:ext uri="{FF2B5EF4-FFF2-40B4-BE49-F238E27FC236}">
                  <a16:creationId xmlns:a16="http://schemas.microsoft.com/office/drawing/2014/main" id="{7E521530-FE56-2CD1-6A6E-0E1BE19E0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2320" y="4667250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 descr="A pixelated image of a tiger&#10;&#10;Description automatically generated">
              <a:extLst>
                <a:ext uri="{FF2B5EF4-FFF2-40B4-BE49-F238E27FC236}">
                  <a16:creationId xmlns:a16="http://schemas.microsoft.com/office/drawing/2014/main" id="{107E3DF8-CA71-87C3-D477-457AEB91B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2640" y="3568795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 descr="A pixelated cartoon of a brown animal&#10;&#10;Description automatically generated">
              <a:extLst>
                <a:ext uri="{FF2B5EF4-FFF2-40B4-BE49-F238E27FC236}">
                  <a16:creationId xmlns:a16="http://schemas.microsoft.com/office/drawing/2014/main" id="{D83E9A28-D4F5-5824-A15D-694F17D7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7106" y="3587250"/>
              <a:ext cx="1080000" cy="1080000"/>
            </a:xfrm>
            <a:prstGeom prst="rect">
              <a:avLst/>
            </a:prstGeom>
          </p:spPr>
        </p:pic>
        <p:pic>
          <p:nvPicPr>
            <p:cNvPr id="20" name="Picture 19" descr="A pixel art of a dragon&#10;&#10;Description automatically generated">
              <a:extLst>
                <a:ext uri="{FF2B5EF4-FFF2-40B4-BE49-F238E27FC236}">
                  <a16:creationId xmlns:a16="http://schemas.microsoft.com/office/drawing/2014/main" id="{0EACF872-1D06-79E1-0F84-EA8B19FC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3977" y="4824905"/>
              <a:ext cx="1080000" cy="1080000"/>
            </a:xfrm>
            <a:prstGeom prst="rect">
              <a:avLst/>
            </a:prstGeom>
          </p:spPr>
        </p:pic>
        <p:pic>
          <p:nvPicPr>
            <p:cNvPr id="22" name="Picture 21" descr="A pixelated image of a brown animal&#10;&#10;Description automatically generated">
              <a:extLst>
                <a:ext uri="{FF2B5EF4-FFF2-40B4-BE49-F238E27FC236}">
                  <a16:creationId xmlns:a16="http://schemas.microsoft.com/office/drawing/2014/main" id="{64CA6449-E000-B784-40BF-CCEB49E26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2292" y="1396131"/>
              <a:ext cx="1080000" cy="1080000"/>
            </a:xfrm>
            <a:prstGeom prst="rect">
              <a:avLst/>
            </a:prstGeom>
          </p:spPr>
        </p:pic>
        <p:pic>
          <p:nvPicPr>
            <p:cNvPr id="24" name="Picture 23" descr="A pixelated video game character&#10;&#10;Description automatically generated">
              <a:extLst>
                <a:ext uri="{FF2B5EF4-FFF2-40B4-BE49-F238E27FC236}">
                  <a16:creationId xmlns:a16="http://schemas.microsoft.com/office/drawing/2014/main" id="{4D4EDCA4-DB46-F44B-4622-CC9B9874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9504" y="2014380"/>
              <a:ext cx="1080000" cy="1080000"/>
            </a:xfrm>
            <a:prstGeom prst="rect">
              <a:avLst/>
            </a:prstGeom>
          </p:spPr>
        </p:pic>
        <p:pic>
          <p:nvPicPr>
            <p:cNvPr id="26" name="Picture 25" descr="A pixelated object with a black background&#10;&#10;Description automatically generated">
              <a:extLst>
                <a:ext uri="{FF2B5EF4-FFF2-40B4-BE49-F238E27FC236}">
                  <a16:creationId xmlns:a16="http://schemas.microsoft.com/office/drawing/2014/main" id="{E758A481-CA1B-8330-3BE8-BBA9AA1C9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56619" y="2554380"/>
              <a:ext cx="1080000" cy="1080000"/>
            </a:xfrm>
            <a:prstGeom prst="rect">
              <a:avLst/>
            </a:prstGeom>
          </p:spPr>
        </p:pic>
        <p:pic>
          <p:nvPicPr>
            <p:cNvPr id="28" name="Picture 27" descr="A pixel art of a cartoon character&#10;&#10;Description automatically generated">
              <a:extLst>
                <a:ext uri="{FF2B5EF4-FFF2-40B4-BE49-F238E27FC236}">
                  <a16:creationId xmlns:a16="http://schemas.microsoft.com/office/drawing/2014/main" id="{241BE32D-1982-147B-E384-BEC3D7C21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33280" y="2192216"/>
              <a:ext cx="1080000" cy="1080000"/>
            </a:xfrm>
            <a:prstGeom prst="rect">
              <a:avLst/>
            </a:prstGeom>
          </p:spPr>
        </p:pic>
        <p:pic>
          <p:nvPicPr>
            <p:cNvPr id="30" name="Picture 29" descr="A cartoon of a bug&#10;&#10;Description automatically generated">
              <a:extLst>
                <a:ext uri="{FF2B5EF4-FFF2-40B4-BE49-F238E27FC236}">
                  <a16:creationId xmlns:a16="http://schemas.microsoft.com/office/drawing/2014/main" id="{24B29C85-D355-F6AD-FEB3-54AE6365B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5033" y="4525108"/>
              <a:ext cx="1080000" cy="108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4FF37D-4968-B35F-34F6-6D24F3D68360}"/>
                </a:ext>
              </a:extLst>
            </p:cNvPr>
            <p:cNvSpPr txBox="1"/>
            <p:nvPr/>
          </p:nvSpPr>
          <p:spPr>
            <a:xfrm>
              <a:off x="7180914" y="2948558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D074A6-AFCE-5FD9-D1D4-E7C4AAABC1E9}"/>
                </a:ext>
              </a:extLst>
            </p:cNvPr>
            <p:cNvSpPr txBox="1"/>
            <p:nvPr/>
          </p:nvSpPr>
          <p:spPr>
            <a:xfrm>
              <a:off x="6773382" y="5364905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5E7F4A-3A95-75A4-67BA-248F1BEE79FA}"/>
                </a:ext>
              </a:extLst>
            </p:cNvPr>
            <p:cNvSpPr txBox="1"/>
            <p:nvPr/>
          </p:nvSpPr>
          <p:spPr>
            <a:xfrm>
              <a:off x="8934465" y="4496976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6410A6-AC8C-5915-2DA9-35DBA71DF98C}"/>
                </a:ext>
              </a:extLst>
            </p:cNvPr>
            <p:cNvSpPr txBox="1"/>
            <p:nvPr/>
          </p:nvSpPr>
          <p:spPr>
            <a:xfrm>
              <a:off x="9640274" y="2179766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8CE944-8390-C835-18BD-3A34BD4AA593}"/>
                </a:ext>
              </a:extLst>
            </p:cNvPr>
            <p:cNvSpPr txBox="1"/>
            <p:nvPr/>
          </p:nvSpPr>
          <p:spPr>
            <a:xfrm>
              <a:off x="2551190" y="2206015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134940-99EE-9752-63E4-E067BE29B676}"/>
                </a:ext>
              </a:extLst>
            </p:cNvPr>
            <p:cNvSpPr txBox="1"/>
            <p:nvPr/>
          </p:nvSpPr>
          <p:spPr>
            <a:xfrm>
              <a:off x="1079991" y="2887652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04FF16-DC90-DEE2-BFD9-09B8E6D70418}"/>
                </a:ext>
              </a:extLst>
            </p:cNvPr>
            <p:cNvSpPr txBox="1"/>
            <p:nvPr/>
          </p:nvSpPr>
          <p:spPr>
            <a:xfrm>
              <a:off x="2734123" y="5141989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B57034-9CE1-8DD3-733A-FD85E3AC2F38}"/>
                </a:ext>
              </a:extLst>
            </p:cNvPr>
            <p:cNvSpPr txBox="1"/>
            <p:nvPr/>
          </p:nvSpPr>
          <p:spPr>
            <a:xfrm>
              <a:off x="4300495" y="5606585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9FB416-DD60-32CA-63AC-6DA361099BD9}"/>
                </a:ext>
              </a:extLst>
            </p:cNvPr>
            <p:cNvSpPr txBox="1"/>
            <p:nvPr/>
          </p:nvSpPr>
          <p:spPr>
            <a:xfrm>
              <a:off x="4703079" y="3400909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EB4734-C69A-4643-4416-E9740BE9829B}"/>
                </a:ext>
              </a:extLst>
            </p:cNvPr>
            <p:cNvSpPr txBox="1"/>
            <p:nvPr/>
          </p:nvSpPr>
          <p:spPr>
            <a:xfrm>
              <a:off x="10599954" y="5504294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</p:grpSp>
      <p:pic>
        <p:nvPicPr>
          <p:cNvPr id="18436" name="Picture 4" descr="https://lparchive.org/Pokemon-Yellow/Update%2034/18-PokemonYellow2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520" y="6908551"/>
            <a:ext cx="5754290" cy="51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7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88056 L 0 6.93889E-1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01041 -0.9078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4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04840" y="149240"/>
            <a:ext cx="4817624" cy="13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89505" y="583612"/>
            <a:ext cx="405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Future Work</a:t>
            </a: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856443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6" y="3837910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4819378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72" y="2772702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Experiment with additional or dense features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67" y="3754169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Enhance data augmentation and segmentation methods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68" y="4736338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Explore hybrid approaches using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pretrained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 deep features</a:t>
            </a:r>
          </a:p>
        </p:txBody>
      </p:sp>
      <p:pic>
        <p:nvPicPr>
          <p:cNvPr id="14" name="Picture 13" descr="A cartoon of a bull&#10;&#10;Description automatically generated">
            <a:extLst>
              <a:ext uri="{FF2B5EF4-FFF2-40B4-BE49-F238E27FC236}">
                <a16:creationId xmlns:a16="http://schemas.microsoft.com/office/drawing/2014/main" id="{D821C63A-FC00-2D05-C74D-E2131077F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464" y="561495"/>
            <a:ext cx="1523493" cy="15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57999"/>
      </p:ext>
    </p:extLst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0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0683" y="391886"/>
            <a:ext cx="9815803" cy="6232850"/>
          </a:xfrm>
          <a:prstGeom prst="rect">
            <a:avLst/>
          </a:prstGeom>
          <a:pattFill prst="dkHorz">
            <a:fgClr>
              <a:srgbClr val="208C7D"/>
            </a:fgClr>
            <a:bgClr>
              <a:srgbClr val="27A9A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36" name="Picture 12" descr="Editing Pokemon Text Box - Free online pixel art drawing tool - Pixil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4"/>
          <a:stretch/>
        </p:blipFill>
        <p:spPr bwMode="auto">
          <a:xfrm>
            <a:off x="3604840" y="149240"/>
            <a:ext cx="4817624" cy="139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89505" y="583612"/>
            <a:ext cx="405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Conclusion</a:t>
            </a:r>
          </a:p>
        </p:txBody>
      </p:sp>
      <p:pic>
        <p:nvPicPr>
          <p:cNvPr id="31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9" y="2995787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6" y="3977254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Poke Ball | Pokémon Fano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68" y="4958722"/>
            <a:ext cx="209789" cy="2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989366" y="2752661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The project demonstrates a modular pipeline for Pokémon recognition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9367" y="3893513"/>
            <a:ext cx="904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Trade-offs exist between complexity and performance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9365" y="4721093"/>
            <a:ext cx="904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</a:rPr>
              <a:t>Further tuning and alternative approaches may improve results</a:t>
            </a:r>
          </a:p>
        </p:txBody>
      </p:sp>
      <p:pic>
        <p:nvPicPr>
          <p:cNvPr id="12" name="Picture 11" descr="A cartoon animal with a black background&#10;&#10;Description automatically generated">
            <a:extLst>
              <a:ext uri="{FF2B5EF4-FFF2-40B4-BE49-F238E27FC236}">
                <a16:creationId xmlns:a16="http://schemas.microsoft.com/office/drawing/2014/main" id="{7FE66ED9-6D70-0A7F-009D-55F19D123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474" y="583612"/>
            <a:ext cx="1971304" cy="19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37963"/>
      </p:ext>
    </p:extLst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BA79E-E2CD-B416-739E-35517BD2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95" y="5367438"/>
            <a:ext cx="4866199" cy="885317"/>
          </a:xfrm>
        </p:spPr>
        <p:txBody>
          <a:bodyPr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GB" sz="40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  <a:ea typeface="+mn-ea"/>
                <a:cs typeface="+mn-cs"/>
              </a:rPr>
              <a:t>Which model to pick?</a:t>
            </a:r>
          </a:p>
        </p:txBody>
      </p:sp>
      <p:pic>
        <p:nvPicPr>
          <p:cNvPr id="27" name="Picture 26" descr="A purple monster with sharp teeth&#10;&#10;Description automatically generated">
            <a:extLst>
              <a:ext uri="{FF2B5EF4-FFF2-40B4-BE49-F238E27FC236}">
                <a16:creationId xmlns:a16="http://schemas.microsoft.com/office/drawing/2014/main" id="{515A7045-5E6E-361B-2A59-DA176980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50" y="2013338"/>
            <a:ext cx="3258554" cy="3258554"/>
          </a:xfrm>
          <a:prstGeom prst="rect">
            <a:avLst/>
          </a:prstGeom>
        </p:spPr>
      </p:pic>
      <p:pic>
        <p:nvPicPr>
          <p:cNvPr id="29" name="Picture 28" descr="A pixel art of a purple monster&#10;&#10;Description automatically generated">
            <a:extLst>
              <a:ext uri="{FF2B5EF4-FFF2-40B4-BE49-F238E27FC236}">
                <a16:creationId xmlns:a16="http://schemas.microsoft.com/office/drawing/2014/main" id="{A54D7161-3BC7-4C76-7A94-6F0FE166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89" y="49360"/>
            <a:ext cx="3258554" cy="325855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7F7055D-5F76-1679-A98F-45B9197E1814}"/>
              </a:ext>
            </a:extLst>
          </p:cNvPr>
          <p:cNvGrpSpPr/>
          <p:nvPr/>
        </p:nvGrpSpPr>
        <p:grpSpPr>
          <a:xfrm>
            <a:off x="6529339" y="2993849"/>
            <a:ext cx="4826049" cy="1719042"/>
            <a:chOff x="6529339" y="2993849"/>
            <a:chExt cx="4826049" cy="1719042"/>
          </a:xfrm>
        </p:grpSpPr>
        <p:pic>
          <p:nvPicPr>
            <p:cNvPr id="13" name="Picture 12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0795BD30-307D-30EA-6D26-8145CC0C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9339" y="2993849"/>
              <a:ext cx="4826049" cy="17190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80FF8A7-F104-573F-9EDE-12DA7C290E97}"/>
                </a:ext>
              </a:extLst>
            </p:cNvPr>
            <p:cNvGrpSpPr/>
            <p:nvPr/>
          </p:nvGrpSpPr>
          <p:grpSpPr>
            <a:xfrm>
              <a:off x="8750299" y="3781782"/>
              <a:ext cx="2235202" cy="144084"/>
              <a:chOff x="8750299" y="3781782"/>
              <a:chExt cx="2235202" cy="14408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FA2951F-5240-8C0C-A409-AA1DAC623531}"/>
                  </a:ext>
                </a:extLst>
              </p:cNvPr>
              <p:cNvSpPr/>
              <p:nvPr/>
            </p:nvSpPr>
            <p:spPr>
              <a:xfrm>
                <a:off x="8750300" y="3784600"/>
                <a:ext cx="2235201" cy="141266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4D8D67-995C-E39D-E9BD-ACCC007F8286}"/>
                  </a:ext>
                </a:extLst>
              </p:cNvPr>
              <p:cNvSpPr/>
              <p:nvPr/>
            </p:nvSpPr>
            <p:spPr>
              <a:xfrm>
                <a:off x="8750299" y="3781782"/>
                <a:ext cx="2235201" cy="41563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Text Placeholder 1">
              <a:extLst>
                <a:ext uri="{FF2B5EF4-FFF2-40B4-BE49-F238E27FC236}">
                  <a16:creationId xmlns:a16="http://schemas.microsoft.com/office/drawing/2014/main" id="{120706F1-C4D2-CDA6-F961-F75942095C0D}"/>
                </a:ext>
              </a:extLst>
            </p:cNvPr>
            <p:cNvSpPr txBox="1">
              <a:spLocks/>
            </p:cNvSpPr>
            <p:nvPr/>
          </p:nvSpPr>
          <p:spPr>
            <a:xfrm>
              <a:off x="7389863" y="3099456"/>
              <a:ext cx="2418102" cy="48646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3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OCR A Extended" panose="02010509020102010303" pitchFamily="50" charset="0"/>
                </a:rPr>
                <a:t>NIDORINO</a:t>
              </a:r>
            </a:p>
          </p:txBody>
        </p:sp>
        <p:sp>
          <p:nvSpPr>
            <p:cNvPr id="38" name="Text Placeholder 7">
              <a:extLst>
                <a:ext uri="{FF2B5EF4-FFF2-40B4-BE49-F238E27FC236}">
                  <a16:creationId xmlns:a16="http://schemas.microsoft.com/office/drawing/2014/main" id="{B41E5D10-BD19-2D7C-AC4A-994BCD179447}"/>
                </a:ext>
              </a:extLst>
            </p:cNvPr>
            <p:cNvSpPr txBox="1">
              <a:spLocks/>
            </p:cNvSpPr>
            <p:nvPr/>
          </p:nvSpPr>
          <p:spPr>
            <a:xfrm>
              <a:off x="10668489" y="3106167"/>
              <a:ext cx="457933" cy="52406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3600" dirty="0">
                  <a:latin typeface="OCR A Extended" panose="02010509020102010303" pitchFamily="50" charset="0"/>
                </a:rPr>
                <a:t>6</a:t>
              </a:r>
            </a:p>
          </p:txBody>
        </p:sp>
        <p:sp>
          <p:nvSpPr>
            <p:cNvPr id="39" name="Text Placeholder 8">
              <a:extLst>
                <a:ext uri="{FF2B5EF4-FFF2-40B4-BE49-F238E27FC236}">
                  <a16:creationId xmlns:a16="http://schemas.microsoft.com/office/drawing/2014/main" id="{9006002A-8D49-A9D2-4476-5008B3E79D0B}"/>
                </a:ext>
              </a:extLst>
            </p:cNvPr>
            <p:cNvSpPr txBox="1">
              <a:spLocks/>
            </p:cNvSpPr>
            <p:nvPr/>
          </p:nvSpPr>
          <p:spPr>
            <a:xfrm>
              <a:off x="9335588" y="3947761"/>
              <a:ext cx="1443231" cy="5909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GB" sz="3200" dirty="0">
                  <a:latin typeface="OCR A Extended" panose="02010509020102010303" pitchFamily="50" charset="0"/>
                </a:rPr>
                <a:t>50/50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CFF66E-9278-5E51-1F1A-04FA894F3E04}"/>
              </a:ext>
            </a:extLst>
          </p:cNvPr>
          <p:cNvGrpSpPr/>
          <p:nvPr/>
        </p:nvGrpSpPr>
        <p:grpSpPr>
          <a:xfrm>
            <a:off x="673076" y="692419"/>
            <a:ext cx="4826049" cy="1400700"/>
            <a:chOff x="673076" y="692419"/>
            <a:chExt cx="4826049" cy="1400700"/>
          </a:xfrm>
        </p:grpSpPr>
        <p:pic>
          <p:nvPicPr>
            <p:cNvPr id="12" name="Picture 11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E76C2137-C080-86A2-B595-FEB7671A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076" y="692419"/>
              <a:ext cx="4826049" cy="14007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35A93A-A925-F737-7A9A-D67EA4B7ED0E}"/>
                </a:ext>
              </a:extLst>
            </p:cNvPr>
            <p:cNvGrpSpPr/>
            <p:nvPr/>
          </p:nvGrpSpPr>
          <p:grpSpPr>
            <a:xfrm>
              <a:off x="2548092" y="1511301"/>
              <a:ext cx="2328708" cy="149224"/>
              <a:chOff x="2548092" y="1511301"/>
              <a:chExt cx="2328708" cy="14922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8521A18-C49A-C4C6-E857-BB8AE9F87DFB}"/>
                  </a:ext>
                </a:extLst>
              </p:cNvPr>
              <p:cNvSpPr/>
              <p:nvPr/>
            </p:nvSpPr>
            <p:spPr>
              <a:xfrm>
                <a:off x="2550301" y="1511301"/>
                <a:ext cx="2326499" cy="149224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7CC9D7-70CA-287A-07D5-EC73F4C00929}"/>
                  </a:ext>
                </a:extLst>
              </p:cNvPr>
              <p:cNvSpPr/>
              <p:nvPr/>
            </p:nvSpPr>
            <p:spPr>
              <a:xfrm>
                <a:off x="2548092" y="1511301"/>
                <a:ext cx="2326499" cy="45719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Text Placeholder 9">
              <a:extLst>
                <a:ext uri="{FF2B5EF4-FFF2-40B4-BE49-F238E27FC236}">
                  <a16:creationId xmlns:a16="http://schemas.microsoft.com/office/drawing/2014/main" id="{02FC625D-A190-AC3A-A79C-C079596E1FA0}"/>
                </a:ext>
              </a:extLst>
            </p:cNvPr>
            <p:cNvSpPr txBox="1">
              <a:spLocks/>
            </p:cNvSpPr>
            <p:nvPr/>
          </p:nvSpPr>
          <p:spPr>
            <a:xfrm>
              <a:off x="1240409" y="786690"/>
              <a:ext cx="1879081" cy="54540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3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OCR A Extended" panose="02010509020102010303" pitchFamily="50" charset="0"/>
                </a:rPr>
                <a:t>GENGAR</a:t>
              </a:r>
            </a:p>
          </p:txBody>
        </p:sp>
        <p:sp>
          <p:nvSpPr>
            <p:cNvPr id="41" name="Text Placeholder 10">
              <a:extLst>
                <a:ext uri="{FF2B5EF4-FFF2-40B4-BE49-F238E27FC236}">
                  <a16:creationId xmlns:a16="http://schemas.microsoft.com/office/drawing/2014/main" id="{90B87FA4-0A66-7BBB-1599-C4ACD181504F}"/>
                </a:ext>
              </a:extLst>
            </p:cNvPr>
            <p:cNvSpPr txBox="1">
              <a:spLocks/>
            </p:cNvSpPr>
            <p:nvPr/>
          </p:nvSpPr>
          <p:spPr>
            <a:xfrm>
              <a:off x="4510254" y="842222"/>
              <a:ext cx="457933" cy="51927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3600" dirty="0">
                  <a:latin typeface="OCR A Extended" panose="02010509020102010303" pitchFamily="50" charset="0"/>
                </a:rPr>
                <a:t>3</a:t>
              </a:r>
            </a:p>
          </p:txBody>
        </p:sp>
      </p:grpSp>
      <p:sp>
        <p:nvSpPr>
          <p:cNvPr id="24" name="Title 3">
            <a:extLst>
              <a:ext uri="{FF2B5EF4-FFF2-40B4-BE49-F238E27FC236}">
                <a16:creationId xmlns:a16="http://schemas.microsoft.com/office/drawing/2014/main" id="{726BA79E-E2CD-B416-739E-35517BD27068}"/>
              </a:ext>
            </a:extLst>
          </p:cNvPr>
          <p:cNvSpPr txBox="1">
            <a:spLocks/>
          </p:cNvSpPr>
          <p:nvPr/>
        </p:nvSpPr>
        <p:spPr>
          <a:xfrm>
            <a:off x="5683299" y="5367438"/>
            <a:ext cx="2413179" cy="5280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>
                <a:solidFill>
                  <a:schemeClr val="bg1"/>
                </a:solidFill>
                <a:latin typeface="Pokemon Fire Red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GB" sz="3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  <a:ea typeface="+mn-ea"/>
                <a:cs typeface="+mn-cs"/>
              </a:rPr>
              <a:t>XGBOOST</a:t>
            </a:r>
          </a:p>
          <a:p>
            <a:pPr algn="ctr">
              <a:lnSpc>
                <a:spcPct val="70000"/>
              </a:lnSpc>
            </a:pPr>
            <a:endParaRPr lang="en-GB" sz="32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  <a:ea typeface="+mn-ea"/>
              <a:cs typeface="+mn-cs"/>
            </a:endParaRP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726BA79E-E2CD-B416-739E-35517BD27068}"/>
              </a:ext>
            </a:extLst>
          </p:cNvPr>
          <p:cNvSpPr txBox="1">
            <a:spLocks/>
          </p:cNvSpPr>
          <p:nvPr/>
        </p:nvSpPr>
        <p:spPr>
          <a:xfrm>
            <a:off x="5683299" y="5980033"/>
            <a:ext cx="2413179" cy="3788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>
                <a:solidFill>
                  <a:schemeClr val="bg1"/>
                </a:solidFill>
                <a:latin typeface="Pokemon Fire Red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GB" sz="3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  <a:ea typeface="+mn-ea"/>
                <a:cs typeface="+mn-cs"/>
              </a:rPr>
              <a:t>kNN</a:t>
            </a:r>
            <a:endParaRPr lang="en-GB" sz="3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  <a:ea typeface="+mn-ea"/>
              <a:cs typeface="+mn-cs"/>
            </a:endParaRPr>
          </a:p>
          <a:p>
            <a:pPr algn="ctr">
              <a:lnSpc>
                <a:spcPct val="70000"/>
              </a:lnSpc>
            </a:pPr>
            <a:endParaRPr lang="en-GB" sz="32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  <a:ea typeface="+mn-ea"/>
              <a:cs typeface="+mn-cs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726BA79E-E2CD-B416-739E-35517BD27068}"/>
              </a:ext>
            </a:extLst>
          </p:cNvPr>
          <p:cNvSpPr txBox="1">
            <a:spLocks/>
          </p:cNvSpPr>
          <p:nvPr/>
        </p:nvSpPr>
        <p:spPr>
          <a:xfrm>
            <a:off x="9178875" y="5268899"/>
            <a:ext cx="2413179" cy="3973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>
                <a:solidFill>
                  <a:schemeClr val="bg1"/>
                </a:solidFill>
                <a:latin typeface="Pokemon Fire Red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GB" sz="3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  <a:ea typeface="+mn-ea"/>
                <a:cs typeface="+mn-cs"/>
              </a:rPr>
              <a:t>SVM-RBF</a:t>
            </a:r>
          </a:p>
          <a:p>
            <a:pPr algn="ctr">
              <a:lnSpc>
                <a:spcPct val="70000"/>
              </a:lnSpc>
            </a:pPr>
            <a:endParaRPr lang="en-GB" sz="32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  <a:ea typeface="+mn-ea"/>
              <a:cs typeface="+mn-cs"/>
            </a:endParaRP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726BA79E-E2CD-B416-739E-35517BD27068}"/>
              </a:ext>
            </a:extLst>
          </p:cNvPr>
          <p:cNvSpPr txBox="1">
            <a:spLocks/>
          </p:cNvSpPr>
          <p:nvPr/>
        </p:nvSpPr>
        <p:spPr>
          <a:xfrm>
            <a:off x="9178875" y="5804135"/>
            <a:ext cx="2395680" cy="7722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>
                <a:solidFill>
                  <a:schemeClr val="bg1"/>
                </a:solidFill>
                <a:latin typeface="Pokemon Fire Red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GB" sz="3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CR A Extended" panose="02010509020102010303" pitchFamily="50" charset="0"/>
                <a:ea typeface="+mn-ea"/>
                <a:cs typeface="+mn-cs"/>
              </a:rPr>
              <a:t>RANDOM FOREST</a:t>
            </a:r>
          </a:p>
          <a:p>
            <a:pPr algn="ctr">
              <a:lnSpc>
                <a:spcPct val="70000"/>
              </a:lnSpc>
            </a:pPr>
            <a:endParaRPr lang="en-GB" sz="3200" dirty="0"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CR A Extended" panose="02010509020102010303" pitchFamily="50" charset="0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9287690" y="6099436"/>
            <a:ext cx="235865" cy="14006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32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32170" y="5372635"/>
            <a:ext cx="6389899" cy="773188"/>
          </a:xfrm>
        </p:spPr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OCR A Extended" panose="02010509020102010303" pitchFamily="50" charset="0"/>
              </a:rPr>
              <a:t>Hello there!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475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01150" y="5152827"/>
            <a:ext cx="9985951" cy="12479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HK" sz="3600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OCR A Extended" panose="02010509020102010303" pitchFamily="50" charset="0"/>
              </a:rPr>
              <a:t>Today we are going </a:t>
            </a:r>
            <a:r>
              <a:rPr lang="en-US" sz="3600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OCR A Extended" panose="02010509020102010303" pitchFamily="50" charset="0"/>
              </a:rPr>
              <a:t>on</a:t>
            </a:r>
            <a:r>
              <a:rPr lang="en-HK" sz="3600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  <a:latin typeface="OCR A Extended" panose="02010509020102010303" pitchFamily="50" charset="0"/>
              </a:rPr>
              <a:t> an adventure to explore our project… </a:t>
            </a:r>
            <a:endParaRPr lang="en-GB" sz="3600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53902" y="5064908"/>
            <a:ext cx="10416775" cy="1536191"/>
          </a:xfrm>
        </p:spPr>
        <p:txBody>
          <a:bodyPr/>
          <a:lstStyle/>
          <a:p>
            <a:r>
              <a:rPr lang="en-US" sz="3200" dirty="0">
                <a:latin typeface="OCR A Extended" panose="02010509020102010303" pitchFamily="50" charset="0"/>
              </a:rPr>
              <a:t>This project is a machine learning pipeline for recognizing Pokémon in images</a:t>
            </a:r>
            <a:endParaRPr lang="en-GB" sz="3200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3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09941" y="4941814"/>
            <a:ext cx="10073874" cy="15361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OCR A Extended" panose="02010509020102010303" pitchFamily="50" charset="0"/>
              </a:rPr>
              <a:t>Two main stages:</a:t>
            </a:r>
          </a:p>
          <a:p>
            <a:pPr>
              <a:lnSpc>
                <a:spcPct val="100000"/>
              </a:lnSpc>
            </a:pPr>
            <a:endParaRPr lang="en-US" sz="1200" dirty="0">
              <a:latin typeface="OCR A Extended" panose="02010509020102010303" pitchFamily="50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BEA8"/>
                </a:solidFill>
                <a:latin typeface="OCR A Extended" panose="02010509020102010303" pitchFamily="50" charset="0"/>
              </a:rPr>
              <a:t>Binary Classification</a:t>
            </a:r>
            <a:r>
              <a:rPr lang="en-US" sz="2400" dirty="0">
                <a:latin typeface="OCR A Extended" panose="02010509020102010303" pitchFamily="50" charset="0"/>
              </a:rPr>
              <a:t>: Detect if an image contains any Pokémon</a:t>
            </a:r>
            <a:endParaRPr lang="el-GR" sz="24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4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74772" y="5311091"/>
            <a:ext cx="10073874" cy="79956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BEA8"/>
                </a:solidFill>
                <a:latin typeface="OCR A Extended" panose="02010509020102010303" pitchFamily="50" charset="0"/>
              </a:rPr>
              <a:t>Multi-class Classification</a:t>
            </a:r>
            <a:r>
              <a:rPr lang="en-US" sz="2400" dirty="0">
                <a:latin typeface="OCR A Extended" panose="02010509020102010303" pitchFamily="50" charset="0"/>
              </a:rPr>
              <a:t>: Identify the specific Pokémon species</a:t>
            </a:r>
            <a:endParaRPr lang="el-GR" sz="24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00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5981" y="5205584"/>
            <a:ext cx="10610205" cy="11072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OCR A Extended" panose="02010509020102010303" pitchFamily="50" charset="0"/>
              </a:rPr>
              <a:t>Designed for modularity and experimentation on limited hardware</a:t>
            </a:r>
            <a:endParaRPr lang="el-GR" sz="28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2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691</Words>
  <Application>Microsoft Office PowerPoint</Application>
  <PresentationFormat>Widescreen</PresentationFormat>
  <Paragraphs>140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Cascadia Code Light</vt:lpstr>
      <vt:lpstr>Pokemon Fire Red</vt:lpstr>
      <vt:lpstr>Berlin Sans FB</vt:lpstr>
      <vt:lpstr>OCR A Extended</vt:lpstr>
      <vt:lpstr>Arial</vt:lpstr>
      <vt:lpstr>Calibri</vt:lpstr>
      <vt:lpstr>Office Theme</vt:lpstr>
      <vt:lpstr>PowerPoint Presentation</vt:lpstr>
      <vt:lpstr>PowerPoint Presentation</vt:lpstr>
      <vt:lpstr>Presenters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BIOME MAP</vt:lpstr>
      <vt:lpstr>BIOME MAP</vt:lpstr>
      <vt:lpstr>BIOME MAP</vt:lpstr>
      <vt:lpstr>BIOME MAP</vt:lpstr>
      <vt:lpstr>BIOME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model to pick?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Ioannis Kasionis</cp:lastModifiedBy>
  <cp:revision>126</cp:revision>
  <dcterms:created xsi:type="dcterms:W3CDTF">2023-08-24T05:07:31Z</dcterms:created>
  <dcterms:modified xsi:type="dcterms:W3CDTF">2025-02-11T21:30:58Z</dcterms:modified>
  <cp:category/>
</cp:coreProperties>
</file>